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6"/>
  </p:notesMasterIdLst>
  <p:sldIdLst>
    <p:sldId id="256" r:id="rId2"/>
    <p:sldId id="270" r:id="rId3"/>
    <p:sldId id="269" r:id="rId4"/>
    <p:sldId id="272" r:id="rId5"/>
    <p:sldId id="273" r:id="rId6"/>
    <p:sldId id="271" r:id="rId7"/>
    <p:sldId id="274" r:id="rId8"/>
    <p:sldId id="275" r:id="rId9"/>
    <p:sldId id="276" r:id="rId10"/>
    <p:sldId id="278" r:id="rId11"/>
    <p:sldId id="279" r:id="rId12"/>
    <p:sldId id="280" r:id="rId13"/>
    <p:sldId id="404" r:id="rId14"/>
    <p:sldId id="307" r:id="rId15"/>
    <p:sldId id="308" r:id="rId16"/>
    <p:sldId id="407" r:id="rId17"/>
    <p:sldId id="309" r:id="rId18"/>
    <p:sldId id="291" r:id="rId19"/>
    <p:sldId id="292" r:id="rId20"/>
    <p:sldId id="281" r:id="rId21"/>
    <p:sldId id="282" r:id="rId22"/>
    <p:sldId id="283" r:id="rId23"/>
    <p:sldId id="301" r:id="rId24"/>
    <p:sldId id="284" r:id="rId25"/>
    <p:sldId id="40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2" r:id="rId34"/>
    <p:sldId id="303" r:id="rId35"/>
    <p:sldId id="300" r:id="rId36"/>
    <p:sldId id="306" r:id="rId37"/>
    <p:sldId id="305" r:id="rId38"/>
    <p:sldId id="304" r:id="rId39"/>
    <p:sldId id="310" r:id="rId40"/>
    <p:sldId id="312" r:id="rId41"/>
    <p:sldId id="406" r:id="rId42"/>
    <p:sldId id="313" r:id="rId43"/>
    <p:sldId id="314" r:id="rId44"/>
    <p:sldId id="315" r:id="rId45"/>
    <p:sldId id="316" r:id="rId46"/>
    <p:sldId id="318" r:id="rId47"/>
    <p:sldId id="322" r:id="rId48"/>
    <p:sldId id="323" r:id="rId49"/>
    <p:sldId id="324" r:id="rId50"/>
    <p:sldId id="405" r:id="rId51"/>
    <p:sldId id="325" r:id="rId52"/>
    <p:sldId id="326" r:id="rId53"/>
    <p:sldId id="327" r:id="rId54"/>
    <p:sldId id="329" r:id="rId55"/>
    <p:sldId id="328" r:id="rId56"/>
    <p:sldId id="330" r:id="rId57"/>
    <p:sldId id="333" r:id="rId58"/>
    <p:sldId id="334" r:id="rId59"/>
    <p:sldId id="335" r:id="rId60"/>
    <p:sldId id="339" r:id="rId61"/>
    <p:sldId id="340" r:id="rId62"/>
    <p:sldId id="345" r:id="rId63"/>
    <p:sldId id="346" r:id="rId64"/>
    <p:sldId id="347" r:id="rId65"/>
    <p:sldId id="348" r:id="rId66"/>
    <p:sldId id="349" r:id="rId67"/>
    <p:sldId id="350" r:id="rId68"/>
    <p:sldId id="341" r:id="rId69"/>
    <p:sldId id="352" r:id="rId70"/>
    <p:sldId id="354" r:id="rId71"/>
    <p:sldId id="353" r:id="rId72"/>
    <p:sldId id="355" r:id="rId73"/>
    <p:sldId id="359" r:id="rId74"/>
    <p:sldId id="356" r:id="rId75"/>
    <p:sldId id="357" r:id="rId76"/>
    <p:sldId id="358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89" r:id="rId94"/>
    <p:sldId id="388" r:id="rId95"/>
    <p:sldId id="390" r:id="rId96"/>
    <p:sldId id="342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43" r:id="rId108"/>
    <p:sldId id="397" r:id="rId109"/>
    <p:sldId id="398" r:id="rId110"/>
    <p:sldId id="399" r:id="rId111"/>
    <p:sldId id="401" r:id="rId112"/>
    <p:sldId id="400" r:id="rId113"/>
    <p:sldId id="402" r:id="rId114"/>
    <p:sldId id="403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565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ED701-F13B-F340-96B0-D3F81B59F39C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136BB-631D-AF47-A0AA-5E1D9C82D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50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3197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32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7282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5392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3304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45613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8114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78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77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5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46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8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28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91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5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22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266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6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88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8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1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46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133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61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34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982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213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81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283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603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428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67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386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0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55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75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56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2413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715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031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043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38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659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633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9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677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1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685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397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918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36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607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1923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740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322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40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10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4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251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26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244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0734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952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03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510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14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9304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0684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80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92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554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0120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5382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47452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545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8041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69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593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041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73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88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6444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054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5428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422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427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0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31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662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6806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51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480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355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3315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355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45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5740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6533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48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538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8773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tiff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ronxin.github.io/wevi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8.tiff"/><Relationship Id="rId9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3" y="5259641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Lecture 2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D443B-6B73-1A46-B163-48C1385BB572}"/>
              </a:ext>
            </a:extLst>
          </p:cNvPr>
          <p:cNvSpPr txBox="1"/>
          <p:nvPr/>
        </p:nvSpPr>
        <p:spPr>
          <a:xfrm>
            <a:off x="5468664" y="4609488"/>
            <a:ext cx="251357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3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3227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endParaRPr kumimoji="1" lang="en-US" altLang="ko-KR" sz="2400" dirty="0">
              <a:solidFill>
                <a:schemeClr val="accent1"/>
              </a:solidFill>
            </a:endParaRPr>
          </a:p>
          <a:p>
            <a:r>
              <a:rPr kumimoji="1" lang="en-US" altLang="ko-KR" sz="2400" dirty="0">
                <a:solidFill>
                  <a:schemeClr val="accent1"/>
                </a:solidFill>
              </a:rPr>
              <a:t>             =&gt;</a:t>
            </a:r>
            <a:r>
              <a:rPr kumimoji="1" lang="ko-KR" altLang="en-US" sz="2400" dirty="0">
                <a:solidFill>
                  <a:schemeClr val="accent1"/>
                </a:solidFill>
              </a:rPr>
              <a:t> 총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번 학습</a:t>
            </a:r>
          </a:p>
        </p:txBody>
      </p:sp>
    </p:spTree>
    <p:extLst>
      <p:ext uri="{BB962C8B-B14F-4D97-AF65-F5344CB8AC3E}">
        <p14:creationId xmlns:p14="http://schemas.microsoft.com/office/powerpoint/2010/main" val="296885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8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4340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blipFill>
                <a:blip r:embed="rId4"/>
                <a:stretch>
                  <a:fillRect l="-617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35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C5D6641-BF7F-AC43-A732-EB037525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834" y="263263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/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53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8612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482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7698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/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0" dirty="0"/>
                  <a:t>단어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의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embedding vector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blipFill>
                <a:blip r:embed="rId5"/>
                <a:stretch>
                  <a:fillRect l="-2000" t="-5769" r="-1333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/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행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  <a:blipFill>
                <a:blip r:embed="rId6"/>
                <a:stretch>
                  <a:fillRect l="-4167" t="-10000" r="-625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D0E2EC-AE23-AE4A-9EA0-2A2CDCF9BECE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956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65B756-63BB-BA46-98FC-AB9942D079DB}"/>
              </a:ext>
            </a:extLst>
          </p:cNvPr>
          <p:cNvSpPr/>
          <p:nvPr/>
        </p:nvSpPr>
        <p:spPr>
          <a:xfrm>
            <a:off x="382972" y="2608230"/>
            <a:ext cx="301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https://ronxin.github.io/wevi/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6393-1D04-6F4C-B609-25CC1CCDB4C4}"/>
              </a:ext>
            </a:extLst>
          </p:cNvPr>
          <p:cNvSpPr txBox="1"/>
          <p:nvPr/>
        </p:nvSpPr>
        <p:spPr>
          <a:xfrm>
            <a:off x="382972" y="199776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" altLang="ko-KR" dirty="0" err="1"/>
              <a:t>ord</a:t>
            </a:r>
            <a:r>
              <a:rPr lang="en" altLang="ko-KR" dirty="0"/>
              <a:t> embedding visual inspector</a:t>
            </a:r>
          </a:p>
        </p:txBody>
      </p:sp>
    </p:spTree>
    <p:extLst>
      <p:ext uri="{BB962C8B-B14F-4D97-AF65-F5344CB8AC3E}">
        <p14:creationId xmlns:p14="http://schemas.microsoft.com/office/powerpoint/2010/main" val="341170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044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88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6D372-D311-DE4C-8DCC-3D3997FFB387}"/>
              </a:ext>
            </a:extLst>
          </p:cNvPr>
          <p:cNvSpPr txBox="1"/>
          <p:nvPr/>
        </p:nvSpPr>
        <p:spPr>
          <a:xfrm>
            <a:off x="5468664" y="4609488"/>
            <a:ext cx="34418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Word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Character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Sentence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Document Representation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57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25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</a:rPr>
              <a:t>Negative Sampling</a:t>
            </a:r>
            <a:endParaRPr kumimoji="1"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2C75C-A031-8949-BE82-EF31658D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354" y="3605695"/>
            <a:ext cx="4305300" cy="248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/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568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Hierarchical </a:t>
            </a:r>
            <a:r>
              <a:rPr lang="en" altLang="ko-KR" sz="2000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/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∈|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  <a:blipFill>
                <a:blip r:embed="rId6"/>
                <a:stretch>
                  <a:fillRect l="-17929" t="-122892" b="-166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/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: Negative Sample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blipFill>
                <a:blip r:embed="rId7"/>
                <a:stretch>
                  <a:fillRect t="-6667" r="-126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059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04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GloVe</a:t>
            </a:r>
            <a:endParaRPr kumimoji="1" lang="en-US" altLang="ko-KR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FEB1C-EC65-9048-B8EA-263F8583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60" y="263387"/>
            <a:ext cx="4416030" cy="6331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Jeffrey et al.(2014) - Stanford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이 통계적인 정보</a:t>
            </a:r>
            <a:r>
              <a:rPr kumimoji="1" lang="en-US" altLang="ko-KR" dirty="0"/>
              <a:t>(Statistical Information) </a:t>
            </a:r>
            <a:r>
              <a:rPr kumimoji="1" lang="ko-KR" altLang="en-US" dirty="0"/>
              <a:t>을 잘 이용하지 못한다는 단점을 해결하기 위해 나옴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Co-Occurrence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</a:t>
            </a:r>
            <a:r>
              <a:rPr kumimoji="1" lang="en-US" altLang="ko-KR" dirty="0"/>
              <a:t>word vector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378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36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FastText</a:t>
            </a:r>
            <a:endParaRPr kumimoji="1"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Bojanowski et al.(2017)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을 만든 </a:t>
            </a:r>
            <a:r>
              <a:rPr kumimoji="1" lang="en-US" altLang="ko-KR" dirty="0" err="1"/>
              <a:t>Mikolov</a:t>
            </a:r>
            <a:r>
              <a:rPr kumimoji="1" lang="ko-KR" altLang="en-US" dirty="0"/>
              <a:t>가 연구에 참여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대부분의 </a:t>
            </a:r>
            <a:r>
              <a:rPr kumimoji="1" lang="en-US" altLang="ko-KR" dirty="0"/>
              <a:t>Idea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과 유사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Sub-word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오타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유사어 모두 의미를 잘 잡아냄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B2334-F085-8C41-9785-27074E2B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67" y="238539"/>
            <a:ext cx="4510234" cy="6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08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91BF-7108-0C40-8354-3719A321E417}"/>
              </a:ext>
            </a:extLst>
          </p:cNvPr>
          <p:cNvSpPr txBox="1"/>
          <p:nvPr/>
        </p:nvSpPr>
        <p:spPr>
          <a:xfrm>
            <a:off x="770995" y="1963269"/>
            <a:ext cx="4025013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One-hot Encoding ( 1-of-N encoding 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Bag of Words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TF-IDF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ELMo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18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478602" y="3136612"/>
            <a:ext cx="323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One-hot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2248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19D2D-152E-2843-AEF1-193A45DFA79A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3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209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26EDC-4FE9-B843-903D-613BE0154524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04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5CBA-07A1-FE4E-930D-6439EF981865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BC0A-C64D-6A4F-BBB4-B0E0F9DAD840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82CF7-30D5-FB4A-806E-22C45A486551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8841-7DFA-0948-A339-A5DE54A0D392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73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036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1FBA9A-46BF-9340-B026-F9799E6E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26197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83262-C536-A24F-A28C-4E617E7124ED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AFE5F2-F18A-E949-9E1F-7BB7BC3C4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23713"/>
              </p:ext>
            </p:extLst>
          </p:nvPr>
        </p:nvGraphicFramePr>
        <p:xfrm>
          <a:off x="4716598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EA5753-6D36-5C4D-B05E-5D27B1201C2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B5F269-7991-F048-B948-3F9CD04AA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ABAAA5-6928-254D-B1C4-5B0EAF120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90563"/>
              </p:ext>
            </p:extLst>
          </p:nvPr>
        </p:nvGraphicFramePr>
        <p:xfrm>
          <a:off x="5514280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EFC14F-1E33-5240-8E4A-A8F70A0715B4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2EE8C1-870E-5C44-A8DD-3FFF5374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0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15357"/>
              </p:ext>
            </p:extLst>
          </p:nvPr>
        </p:nvGraphicFramePr>
        <p:xfrm>
          <a:off x="6311962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D6B936-9C8A-7C44-9143-2C5A58AA9978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A034994-F583-B148-8087-F83078820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29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56671"/>
              </p:ext>
            </p:extLst>
          </p:nvPr>
        </p:nvGraphicFramePr>
        <p:xfrm>
          <a:off x="589858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B2057B-BFFD-8F4D-A199-F28C74BBC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2767"/>
              </p:ext>
            </p:extLst>
          </p:nvPr>
        </p:nvGraphicFramePr>
        <p:xfrm>
          <a:off x="553282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3623E2-74B9-9640-A888-FD3C3A865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65295"/>
              </p:ext>
            </p:extLst>
          </p:nvPr>
        </p:nvGraphicFramePr>
        <p:xfrm>
          <a:off x="516706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D54F0-5F9B-1D41-BD28-51B457BFADE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6F08A-BB83-0942-88B3-C4E295BCA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6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3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47839"/>
              </p:ext>
            </p:extLst>
          </p:nvPr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A98B90-9E11-054A-B93E-616F269A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71147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C0B1C6-7CFC-554D-9C42-48117F15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61999"/>
              </p:ext>
            </p:extLst>
          </p:nvPr>
        </p:nvGraphicFramePr>
        <p:xfrm>
          <a:off x="5532825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72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74C1AF-C782-044A-9909-5BA791E8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06108"/>
              </p:ext>
            </p:extLst>
          </p:nvPr>
        </p:nvGraphicFramePr>
        <p:xfrm>
          <a:off x="627502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DDE1FB-875D-B140-9614-17112C85A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16696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7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292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</a:t>
            </a:r>
            <a:r>
              <a:rPr kumimoji="1" lang="ko-KR" altLang="en-US" sz="2400" b="1" dirty="0"/>
              <a:t>매일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A9D64B-94FB-B94D-B554-AEA663DC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90783"/>
              </p:ext>
            </p:extLst>
          </p:nvPr>
        </p:nvGraphicFramePr>
        <p:xfrm>
          <a:off x="5339688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6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79A8BED-E9D5-7A4B-A7DC-BBBEFC23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43197"/>
              </p:ext>
            </p:extLst>
          </p:nvPr>
        </p:nvGraphicFramePr>
        <p:xfrm>
          <a:off x="620557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</a:t>
            </a:r>
            <a:r>
              <a:rPr kumimoji="1" lang="ko-KR" altLang="en-US" sz="2400" b="1" dirty="0"/>
              <a:t>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1758"/>
              </p:ext>
            </p:extLst>
          </p:nvPr>
        </p:nvGraphicFramePr>
        <p:xfrm>
          <a:off x="703288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48223"/>
              </p:ext>
            </p:extLst>
          </p:nvPr>
        </p:nvGraphicFramePr>
        <p:xfrm>
          <a:off x="589858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6892"/>
              </p:ext>
            </p:extLst>
          </p:nvPr>
        </p:nvGraphicFramePr>
        <p:xfrm>
          <a:off x="553282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51684"/>
              </p:ext>
            </p:extLst>
          </p:nvPr>
        </p:nvGraphicFramePr>
        <p:xfrm>
          <a:off x="516706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99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86021"/>
              </p:ext>
            </p:extLst>
          </p:nvPr>
        </p:nvGraphicFramePr>
        <p:xfrm>
          <a:off x="625740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79318"/>
              </p:ext>
            </p:extLst>
          </p:nvPr>
        </p:nvGraphicFramePr>
        <p:xfrm>
          <a:off x="589164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76755"/>
              </p:ext>
            </p:extLst>
          </p:nvPr>
        </p:nvGraphicFramePr>
        <p:xfrm>
          <a:off x="552588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C2C9AC3-71A3-CF47-B1DD-0B48D614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95248"/>
              </p:ext>
            </p:extLst>
          </p:nvPr>
        </p:nvGraphicFramePr>
        <p:xfrm>
          <a:off x="662316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0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94506"/>
              </p:ext>
            </p:extLst>
          </p:nvPr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22668"/>
              </p:ext>
            </p:extLst>
          </p:nvPr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16697"/>
              </p:ext>
            </p:extLst>
          </p:nvPr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19015"/>
              </p:ext>
            </p:extLst>
          </p:nvPr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10582"/>
              </p:ext>
            </p:extLst>
          </p:nvPr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31470"/>
              </p:ext>
            </p:extLst>
          </p:nvPr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55027"/>
              </p:ext>
            </p:extLst>
          </p:nvPr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4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/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/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/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/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/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/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/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C74C-4C24-8E40-9767-7841DE155E16}"/>
              </a:ext>
            </a:extLst>
          </p:cNvPr>
          <p:cNvSpPr txBox="1"/>
          <p:nvPr/>
        </p:nvSpPr>
        <p:spPr>
          <a:xfrm>
            <a:off x="5020003" y="5505651"/>
            <a:ext cx="16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Sentence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93823"/>
              </p:ext>
            </p:extLst>
          </p:nvPr>
        </p:nvGraphicFramePr>
        <p:xfrm>
          <a:off x="634839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70934"/>
              </p:ext>
            </p:extLst>
          </p:nvPr>
        </p:nvGraphicFramePr>
        <p:xfrm>
          <a:off x="598263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13410"/>
              </p:ext>
            </p:extLst>
          </p:nvPr>
        </p:nvGraphicFramePr>
        <p:xfrm>
          <a:off x="561687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6153"/>
              </p:ext>
            </p:extLst>
          </p:nvPr>
        </p:nvGraphicFramePr>
        <p:xfrm>
          <a:off x="671415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73946"/>
              </p:ext>
            </p:extLst>
          </p:nvPr>
        </p:nvGraphicFramePr>
        <p:xfrm>
          <a:off x="524936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6215"/>
              </p:ext>
            </p:extLst>
          </p:nvPr>
        </p:nvGraphicFramePr>
        <p:xfrm>
          <a:off x="488360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68662"/>
              </p:ext>
            </p:extLst>
          </p:nvPr>
        </p:nvGraphicFramePr>
        <p:xfrm>
          <a:off x="451784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283FA-E11C-DD43-A34E-2C38B6A24C68}"/>
              </a:ext>
            </a:extLst>
          </p:cNvPr>
          <p:cNvSpPr txBox="1"/>
          <p:nvPr/>
        </p:nvSpPr>
        <p:spPr>
          <a:xfrm>
            <a:off x="5020003" y="5505651"/>
            <a:ext cx="18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Document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79064"/>
              </p:ext>
            </p:extLst>
          </p:nvPr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/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EFAA0-0EB1-314F-902A-68C56952EC01}"/>
              </a:ext>
            </a:extLst>
          </p:cNvPr>
          <p:cNvSpPr txBox="1"/>
          <p:nvPr/>
        </p:nvSpPr>
        <p:spPr>
          <a:xfrm>
            <a:off x="6557595" y="4320990"/>
            <a:ext cx="192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Bag-of-Words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E50D1B-FE11-DA49-B71D-C04D8865A3BA}"/>
              </a:ext>
            </a:extLst>
          </p:cNvPr>
          <p:cNvCxnSpPr>
            <a:cxnSpLocks/>
          </p:cNvCxnSpPr>
          <p:nvPr/>
        </p:nvCxnSpPr>
        <p:spPr>
          <a:xfrm>
            <a:off x="7521096" y="3334869"/>
            <a:ext cx="0" cy="9323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DA00A-5DCF-B345-9913-7C84360A3A97}"/>
              </a:ext>
            </a:extLst>
          </p:cNvPr>
          <p:cNvSpPr txBox="1"/>
          <p:nvPr/>
        </p:nvSpPr>
        <p:spPr>
          <a:xfrm>
            <a:off x="5522067" y="4836444"/>
            <a:ext cx="58381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 하나당 하나의 문장</a:t>
            </a:r>
            <a:r>
              <a:rPr kumimoji="1" lang="en-US" altLang="ko-KR" dirty="0">
                <a:solidFill>
                  <a:srgbClr val="C00000"/>
                </a:solidFill>
              </a:rPr>
              <a:t>(Sentence) or </a:t>
            </a:r>
            <a:r>
              <a:rPr kumimoji="1" lang="ko-KR" altLang="en-US" dirty="0">
                <a:solidFill>
                  <a:srgbClr val="C00000"/>
                </a:solidFill>
              </a:rPr>
              <a:t>문서</a:t>
            </a:r>
            <a:r>
              <a:rPr kumimoji="1" lang="en-US" altLang="ko-KR" dirty="0">
                <a:solidFill>
                  <a:srgbClr val="C00000"/>
                </a:solidFill>
              </a:rPr>
              <a:t>(Document)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벡터의 크기는 같지만 상대적으로 덜 </a:t>
            </a:r>
            <a:r>
              <a:rPr kumimoji="1" lang="en-US" altLang="ko-KR" dirty="0">
                <a:solidFill>
                  <a:srgbClr val="C00000"/>
                </a:solidFill>
              </a:rPr>
              <a:t>Sparse</a:t>
            </a:r>
            <a:r>
              <a:rPr kumimoji="1" lang="ko-KR" altLang="en-US" dirty="0">
                <a:solidFill>
                  <a:srgbClr val="C00000"/>
                </a:solidFill>
              </a:rPr>
              <a:t> 함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255399" y="3136612"/>
            <a:ext cx="3681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208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5009388" y="3167390"/>
            <a:ext cx="22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271261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64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32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5585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2016FD-1DB4-134E-B0DF-3AE42DB375E2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863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22208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4D986-FA08-FF45-B3C9-0D228A999E7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096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2788549" y="5355825"/>
            <a:ext cx="60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 </a:t>
            </a:r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11790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B9DC1-B572-5B43-8031-9815AD6E78D0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10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E35C0A7-5BAD-1844-B44C-59F3E00B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49168"/>
              </p:ext>
            </p:extLst>
          </p:nvPr>
        </p:nvGraphicFramePr>
        <p:xfrm>
          <a:off x="5903948" y="230393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072285-8DF0-0A4A-B848-D3A212D1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51271"/>
              </p:ext>
            </p:extLst>
          </p:nvPr>
        </p:nvGraphicFramePr>
        <p:xfrm>
          <a:off x="5600556" y="2886637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1ACFD-B1E9-394E-B967-2FC1B3203997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968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18C409-3FC6-224D-BD4B-10EBB7D6E831}"/>
              </a:ext>
            </a:extLst>
          </p:cNvPr>
          <p:cNvGraphicFramePr>
            <a:graphicFrameLocks noGrp="1"/>
          </p:cNvGraphicFramePr>
          <p:nvPr/>
        </p:nvGraphicFramePr>
        <p:xfrm>
          <a:off x="5663727" y="250752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9132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47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73A73-9EB3-ED4F-8C26-DE097165DA78}"/>
              </a:ext>
            </a:extLst>
          </p:cNvPr>
          <p:cNvSpPr txBox="1"/>
          <p:nvPr/>
        </p:nvSpPr>
        <p:spPr>
          <a:xfrm>
            <a:off x="4267005" y="5428982"/>
            <a:ext cx="36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</a:rPr>
              <a:t>Neural Text Representation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2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A2200-07D2-3944-8EE6-D40229AD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1" y="2070005"/>
            <a:ext cx="10454917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3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3688642" y="3136612"/>
            <a:ext cx="4814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Neural 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02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000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34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97ECBA-0145-0340-8882-EE3B10C489B0}"/>
              </a:ext>
            </a:extLst>
          </p:cNvPr>
          <p:cNvSpPr txBox="1"/>
          <p:nvPr/>
        </p:nvSpPr>
        <p:spPr>
          <a:xfrm>
            <a:off x="7673684" y="2258071"/>
            <a:ext cx="1140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C00000"/>
                </a:solidFill>
              </a:rPr>
              <a:t>How?</a:t>
            </a:r>
            <a:endParaRPr kumimoji="1" lang="ko-KR" alt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FE4717-CAAC-2F4C-8065-EA64519274D0}"/>
              </a:ext>
            </a:extLst>
          </p:cNvPr>
          <p:cNvCxnSpPr>
            <a:cxnSpLocks/>
          </p:cNvCxnSpPr>
          <p:nvPr/>
        </p:nvCxnSpPr>
        <p:spPr>
          <a:xfrm>
            <a:off x="6417825" y="2550458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6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143028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en-US" altLang="ko-KR" dirty="0"/>
              <a:t>______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</a:t>
            </a:r>
            <a:r>
              <a:rPr lang="en-US" altLang="ko-KR" dirty="0"/>
              <a:t> ______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</a:t>
            </a:r>
            <a:r>
              <a:rPr lang="en-US" altLang="ko-KR" dirty="0"/>
              <a:t> ______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</a:t>
            </a:r>
            <a:r>
              <a:rPr lang="en-US" altLang="ko-KR" dirty="0"/>
              <a:t> ______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</a:t>
            </a:r>
            <a:r>
              <a:rPr lang="en-US" altLang="ko-KR" dirty="0"/>
              <a:t> ______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57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395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15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34EF39-6B8D-E54A-95C8-7409EB805CEB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39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F54E1-65CE-4A4A-96B6-6B0467D8B5F4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EF5B68-4E2D-724A-9653-FBB8973D6094}"/>
              </a:ext>
            </a:extLst>
          </p:cNvPr>
          <p:cNvSpPr txBox="1"/>
          <p:nvPr/>
        </p:nvSpPr>
        <p:spPr>
          <a:xfrm>
            <a:off x="7105926" y="5168092"/>
            <a:ext cx="4373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(</a:t>
            </a:r>
            <a:r>
              <a:rPr kumimoji="1" lang="en-US" altLang="ko-KR" sz="2000" u="sng" dirty="0"/>
              <a:t>Key idea of Neural Text Representation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9847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58B21-E047-6742-990C-CD767F21D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1"/>
          <a:stretch/>
        </p:blipFill>
        <p:spPr>
          <a:xfrm>
            <a:off x="6004131" y="497711"/>
            <a:ext cx="4558967" cy="61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1B6C8-D627-3C40-85C9-FEC251260892}"/>
              </a:ext>
            </a:extLst>
          </p:cNvPr>
          <p:cNvSpPr txBox="1"/>
          <p:nvPr/>
        </p:nvSpPr>
        <p:spPr>
          <a:xfrm>
            <a:off x="284035" y="1481559"/>
            <a:ext cx="5075043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Mikorov</a:t>
            </a:r>
            <a:r>
              <a:rPr kumimoji="1" lang="en-US" altLang="ko-KR" dirty="0"/>
              <a:t> et al. (2013)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en-US" altLang="ko-KR" dirty="0"/>
              <a:t>Word Representation </a:t>
            </a:r>
            <a:br>
              <a:rPr kumimoji="1" lang="en-US" altLang="ko-KR" dirty="0"/>
            </a:br>
            <a:r>
              <a:rPr kumimoji="1" lang="ko-KR" altLang="en-US" dirty="0"/>
              <a:t>방법 중 대표적인 방법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NNLM, RNNLM </a:t>
            </a:r>
            <a:r>
              <a:rPr kumimoji="1" lang="ko-KR" altLang="en-US" dirty="0"/>
              <a:t>방식의 모델에 비해 속도가 대폭 개선됨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CBOW, Skip-Gram </a:t>
            </a:r>
            <a:r>
              <a:rPr kumimoji="1" lang="ko-KR" altLang="en-US" dirty="0"/>
              <a:t>두 개의 모델 포함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25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7AE15-6311-004F-8F38-D927C948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E782-CF2B-3746-833C-318E0B877C55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521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281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2027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Objective function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637275" y="2366126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/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blipFill>
                <a:blip r:embed="rId3"/>
                <a:stretch>
                  <a:fillRect l="-17877" t="-98684" b="-15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/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1" lang="ko-KR" alt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blipFill>
                <a:blip r:embed="rId4"/>
                <a:stretch>
                  <a:fillRect l="-25984" t="-94937" b="-143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/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ko-KR" altLang="en-US" sz="2000" dirty="0"/>
                  <a:t>  전체 단어 개수</a:t>
                </a:r>
                <a:endParaRPr kumimoji="1"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ko-KR" sz="2000" dirty="0"/>
                  <a:t> window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 </a:t>
                </a:r>
                <a:r>
                  <a:rPr kumimoji="1" lang="ko-KR" altLang="en-US" sz="2000" dirty="0"/>
                  <a:t>단어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blipFill>
                <a:blip r:embed="rId5"/>
                <a:stretch>
                  <a:fillRect l="-2051" t="-3704" r="-1538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04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ED017-6E7E-944F-8218-09EA55CFA64A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60D87-7A4F-3247-95AB-2BDC077DE6C3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262751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1310841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54DEE-3395-7E4E-B98B-6DB704F9869E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2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2D8E1F-6806-2545-BBE8-1BE215AF37A2}"/>
              </a:ext>
            </a:extLst>
          </p:cNvPr>
          <p:cNvCxnSpPr>
            <a:cxnSpLocks/>
          </p:cNvCxnSpPr>
          <p:nvPr/>
        </p:nvCxnSpPr>
        <p:spPr>
          <a:xfrm>
            <a:off x="9118069" y="3169494"/>
            <a:ext cx="0" cy="51901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D3800E-2464-4541-8DCC-28A41C6261EF}"/>
              </a:ext>
            </a:extLst>
          </p:cNvPr>
          <p:cNvSpPr txBox="1"/>
          <p:nvPr/>
        </p:nvSpPr>
        <p:spPr>
          <a:xfrm>
            <a:off x="9351264" y="3182112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5"/>
                </a:solidFill>
              </a:rPr>
              <a:t>Training</a:t>
            </a:r>
            <a:endParaRPr kumimoji="1"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DDDD98-FF49-694F-BD64-6A6D8CFDA146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E69CE-C784-9E4D-8D24-536516401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1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1B4D49-B740-8A4F-BCBE-ACB6F313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51ECE2-71D1-AA4B-8854-BEC467B9B630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51293-65BB-2A42-B493-EE87262EBCA9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0F7BE-1AF1-1D42-8589-AD92399B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54D7CC-F110-9341-9112-A6DF5EB157CD}"/>
              </a:ext>
            </a:extLst>
          </p:cNvPr>
          <p:cNvCxnSpPr>
            <a:cxnSpLocks/>
          </p:cNvCxnSpPr>
          <p:nvPr/>
        </p:nvCxnSpPr>
        <p:spPr>
          <a:xfrm>
            <a:off x="4069976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2F9C2E-3A1B-9B45-909E-21CA943E9446}"/>
              </a:ext>
            </a:extLst>
          </p:cNvPr>
          <p:cNvCxnSpPr>
            <a:cxnSpLocks/>
          </p:cNvCxnSpPr>
          <p:nvPr/>
        </p:nvCxnSpPr>
        <p:spPr>
          <a:xfrm>
            <a:off x="6929717" y="3523127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08BDDBC-7A87-574F-A360-71FF7408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3" y="2382733"/>
            <a:ext cx="931209" cy="228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EBAD7-094E-D843-A1B3-DA5652EB1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399429" y="2362200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94CDB7-A64E-284F-8459-600FA6B37914}"/>
              </a:ext>
            </a:extLst>
          </p:cNvPr>
          <p:cNvSpPr txBox="1"/>
          <p:nvPr/>
        </p:nvSpPr>
        <p:spPr>
          <a:xfrm>
            <a:off x="5633246" y="4750049"/>
            <a:ext cx="1071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Fixed size</a:t>
            </a:r>
          </a:p>
          <a:p>
            <a:pPr algn="ctr"/>
            <a:r>
              <a:rPr kumimoji="1" lang="en-US" altLang="ko-KR" dirty="0"/>
              <a:t>Vector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1344-CE70-D049-9BFE-E09C75D69728}"/>
              </a:ext>
            </a:extLst>
          </p:cNvPr>
          <p:cNvSpPr txBox="1"/>
          <p:nvPr/>
        </p:nvSpPr>
        <p:spPr>
          <a:xfrm>
            <a:off x="3972014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62941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8A788-BA49-824F-93AF-D7EC62082FF4}"/>
              </a:ext>
            </a:extLst>
          </p:cNvPr>
          <p:cNvSpPr txBox="1"/>
          <p:nvPr/>
        </p:nvSpPr>
        <p:spPr>
          <a:xfrm>
            <a:off x="7461085" y="652543"/>
            <a:ext cx="170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size = 2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AF0130-4BE6-9547-B638-FD4CFDDC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F1BC4-A8A1-9D4F-A8E7-47B7CE6DD4B2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0E6C1-05DE-F440-83E0-3C702B776057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00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927FD-844D-9D47-9059-6D9B4257EFF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E2DCBF-973D-E448-B946-153B57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165B74-1F8F-A54B-B423-1AB3CF2565BA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BC3B1D-B75B-6845-A691-C58A8B5C7F7D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965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04680"/>
              </p:ext>
            </p:extLst>
          </p:nvPr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23405"/>
              </p:ext>
            </p:extLst>
          </p:nvPr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23640"/>
              </p:ext>
            </p:extLst>
          </p:nvPr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08174"/>
              </p:ext>
            </p:extLst>
          </p:nvPr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F685A9-9002-814D-BF06-6CD1A374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C464F-D036-AF4C-8460-DEB7B803D913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AC1565-E895-C747-A124-718E47FBA048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153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280B26-2BF7-1348-A95F-8AA54E2B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F9EC6A-3CDB-8543-B916-40D3BAF07D63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49E26-F38B-464A-9403-4F486BB576ED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/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/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/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/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C6215-2833-1F4C-8F39-A9DA6DF5851F}"/>
              </a:ext>
            </a:extLst>
          </p:cNvPr>
          <p:cNvSpPr txBox="1"/>
          <p:nvPr/>
        </p:nvSpPr>
        <p:spPr>
          <a:xfrm>
            <a:off x="7550782" y="6123859"/>
            <a:ext cx="2105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/>
              <a:t>Shape = (1, V)</a:t>
            </a:r>
          </a:p>
          <a:p>
            <a:pPr algn="ctr"/>
            <a:r>
              <a:rPr kumimoji="1" lang="en-US" altLang="ko-KR" sz="2000" dirty="0"/>
              <a:t>V: Vocabulary size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5363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en-US" altLang="ko-KR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3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2D4E38C-5D5C-2F44-8DB5-43850D91A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68EA5-FD19-FE43-99B8-E176829C2AE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8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22ED86-9E52-C742-A2BF-207FC157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(V , 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89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831848C-0D23-B54B-87BE-E43847A31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1BCD44-651D-1D46-932E-5D61762E480D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838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2m</a:t>
            </a:r>
            <a:r>
              <a:rPr kumimoji="1" lang="ko-KR" altLang="en-US" dirty="0"/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0B2813-FA11-894C-A492-635AE8E5F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CAD9F-015A-C548-BB24-B3174DF8F3E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00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A592B-70F0-2241-A709-76B88A7D3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5FE3D-77E2-9E47-BCDE-8D91B625B471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50FB4-99D6-8241-83DB-E51F228FA72B}"/>
              </a:ext>
            </a:extLst>
          </p:cNvPr>
          <p:cNvSpPr txBox="1"/>
          <p:nvPr/>
        </p:nvSpPr>
        <p:spPr>
          <a:xfrm>
            <a:off x="5554638" y="423332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42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FF1F173C-4E53-5747-B385-B3A1146B4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BC9A7A-E4F6-1340-AD69-C3662136C1D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568101" y="4917140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Data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A1828-7C19-554D-8033-E904ED6B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7" y="2238849"/>
            <a:ext cx="2560321" cy="25603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40C43E-A283-B24B-A65E-6A14A8EE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76562"/>
              </p:ext>
            </p:extLst>
          </p:nvPr>
        </p:nvGraphicFramePr>
        <p:xfrm>
          <a:off x="5475283" y="2238850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890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76895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006567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703744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247288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52710825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103271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1826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3575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02697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756211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658249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36308-5A25-D24B-BFE2-D3F452424756}"/>
              </a:ext>
            </a:extLst>
          </p:cNvPr>
          <p:cNvSpPr txBox="1"/>
          <p:nvPr/>
        </p:nvSpPr>
        <p:spPr>
          <a:xfrm>
            <a:off x="6499025" y="4963306"/>
            <a:ext cx="7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7 x 7</a:t>
            </a:r>
          </a:p>
          <a:p>
            <a:pPr algn="ctr"/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7B1DD1-5316-654F-9709-A684B2C8996E}"/>
              </a:ext>
            </a:extLst>
          </p:cNvPr>
          <p:cNvCxnSpPr>
            <a:cxnSpLocks/>
          </p:cNvCxnSpPr>
          <p:nvPr/>
        </p:nvCxnSpPr>
        <p:spPr>
          <a:xfrm>
            <a:off x="8193741" y="3399776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47ACD3-DA49-AD48-B274-EC89C8503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9663453" y="2238849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7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D5F4387-6F14-7846-B0C1-CE568FF9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/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/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/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16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264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4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5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5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33170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blipFill>
                <a:blip r:embed="rId5"/>
                <a:stretch>
                  <a:fillRect t="-158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433266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875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A4D22D-54E0-3C49-9AD7-490E1701D088}"/>
              </a:ext>
            </a:extLst>
          </p:cNvPr>
          <p:cNvSpPr txBox="1"/>
          <p:nvPr/>
        </p:nvSpPr>
        <p:spPr>
          <a:xfrm>
            <a:off x="4660580" y="4362888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Output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으로</a:t>
            </a:r>
            <a:r>
              <a:rPr kumimoji="1" lang="ko-KR" altLang="en-US" b="1" dirty="0">
                <a:solidFill>
                  <a:schemeClr val="accent1"/>
                </a:solidFill>
              </a:rPr>
              <a:t> 나올 단어 예측을 위해 </a:t>
            </a:r>
            <a:r>
              <a:rPr kumimoji="1" lang="en-US" altLang="ko-KR" b="1" dirty="0">
                <a:solidFill>
                  <a:schemeClr val="accent1"/>
                </a:solidFill>
              </a:rPr>
              <a:t>V </a:t>
            </a:r>
            <a:r>
              <a:rPr kumimoji="1" lang="ko-KR" altLang="en-US" b="1" dirty="0">
                <a:solidFill>
                  <a:schemeClr val="accent1"/>
                </a:solidFill>
              </a:rPr>
              <a:t>크기의 벡터로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만들어줌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6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208309" y="2707999"/>
            <a:ext cx="2213220" cy="232698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/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/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× 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69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25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13849"/>
              </p:ext>
            </p:extLst>
          </p:nvPr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2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342"/>
              </p:ext>
            </p:extLst>
          </p:nvPr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4560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/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DF102A-54FD-7F46-9A2F-2041AA76045B}"/>
              </a:ext>
            </a:extLst>
          </p:cNvPr>
          <p:cNvCxnSpPr/>
          <p:nvPr/>
        </p:nvCxnSpPr>
        <p:spPr>
          <a:xfrm>
            <a:off x="6135756" y="3846444"/>
            <a:ext cx="1557130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4E3B5D-0074-CE4E-B28E-A42CD07E9F4F}"/>
              </a:ext>
            </a:extLst>
          </p:cNvPr>
          <p:cNvSpPr txBox="1"/>
          <p:nvPr/>
        </p:nvSpPr>
        <p:spPr>
          <a:xfrm>
            <a:off x="6585993" y="3244334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Train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26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99516-E5FF-C54A-A407-3C71EE646AFF}"/>
              </a:ext>
            </a:extLst>
          </p:cNvPr>
          <p:cNvSpPr txBox="1"/>
          <p:nvPr/>
        </p:nvSpPr>
        <p:spPr>
          <a:xfrm>
            <a:off x="457200" y="1411357"/>
            <a:ext cx="2152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Cross Entropy Loss</a:t>
            </a:r>
            <a:endParaRPr kumimoji="1"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/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r>
                  <a:rPr kumimoji="1" lang="en-US" altLang="ko-KR" sz="2000" dirty="0"/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=−(0⋅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+…+0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blipFill>
                <a:blip r:embed="rId3"/>
                <a:stretch>
                  <a:fillRect t="-75000" b="-9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5060A-4779-404C-9DC5-F6C78EB8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57792"/>
              </p:ext>
            </p:extLst>
          </p:nvPr>
        </p:nvGraphicFramePr>
        <p:xfrm>
          <a:off x="6771861" y="3451852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D8FFFC-A376-6141-833E-87D35977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69740"/>
              </p:ext>
            </p:extLst>
          </p:nvPr>
        </p:nvGraphicFramePr>
        <p:xfrm>
          <a:off x="8529648" y="3451852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/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blipFill>
                <a:blip r:embed="rId4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/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72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7D6A1-EC15-8D45-B425-5DE440C41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46656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CFD1B-8BA4-3A4D-BA5D-E0B40FA4D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C43CCFD-425A-F94B-9D17-96405AA9E1F3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C5BB-33C2-0D43-8C9E-9E7B0E03FEC2}"/>
              </a:ext>
            </a:extLst>
          </p:cNvPr>
          <p:cNvSpPr txBox="1"/>
          <p:nvPr/>
        </p:nvSpPr>
        <p:spPr>
          <a:xfrm>
            <a:off x="6096000" y="1040113"/>
            <a:ext cx="2092304" cy="29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2m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 2m</a:t>
            </a:r>
            <a:r>
              <a:rPr kumimoji="1"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562422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blipFill>
                <a:blip r:embed="rId4"/>
                <a:stretch>
                  <a:fillRect l="-232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790160" y="2524539"/>
            <a:ext cx="1883466" cy="219531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9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blipFill>
                <a:blip r:embed="rId4"/>
                <a:stretch>
                  <a:fillRect l="-2841" r="-113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2221395" y="1122819"/>
            <a:ext cx="1684683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40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121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67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4408</TotalTime>
  <Words>2699</Words>
  <Application>Microsoft Macintosh PowerPoint</Application>
  <PresentationFormat>와이드스크린</PresentationFormat>
  <Paragraphs>1115</Paragraphs>
  <Slides>114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0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66</cp:revision>
  <dcterms:created xsi:type="dcterms:W3CDTF">2019-04-28T07:52:02Z</dcterms:created>
  <dcterms:modified xsi:type="dcterms:W3CDTF">2019-12-28T07:37:22Z</dcterms:modified>
</cp:coreProperties>
</file>